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
  </p:notesMasterIdLst>
  <p:sldIdLst>
    <p:sldId id="256" r:id="rId3"/>
    <p:sldId id="257" r:id="rId4"/>
    <p:sldId id="258" r:id="rId5"/>
    <p:sldId id="259" r:id="rId6"/>
    <p:sldId id="260" r:id="rId7"/>
  </p:sldIdLst>
  <p:sldSz cx="9144000" cy="5143500" type="screen16x9"/>
  <p:notesSz cx="6858000" cy="9144000"/>
  <p:embeddedFontLst>
    <p:embeddedFont>
      <p:font typeface="Barlow Semi Condensed" panose="020B0604020202020204" pitchFamily="2" charset="0"/>
      <p:bold r:id="rId9"/>
      <p:boldItalic r:id="rId10"/>
    </p:embeddedFont>
    <p:embeddedFont>
      <p:font typeface="Calibri" panose="020F0502020204030204" pitchFamily="34" charset="0"/>
      <p:regular r:id="rId11"/>
      <p:bold r:id="rId12"/>
      <p:italic r:id="rId13"/>
      <p:boldItalic r:id="rId14"/>
    </p:embeddedFont>
    <p:embeddedFont>
      <p:font typeface="Helvetica Neue" panose="020B0604020202020204"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820" y="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1.xml"/><Relationship Id="rId21"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24"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22369f960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22369f9604_2_7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c6f9e470d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22369f92b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22369f92b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22369f92be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22369f92b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0"/>
              <a:buNone/>
              <a:defRPr sz="120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Clr>
                <a:schemeClr val="lt1"/>
              </a:buClr>
              <a:buSzPts val="1800"/>
              <a:buChar char="●"/>
              <a:defRPr>
                <a:solidFill>
                  <a:schemeClr val="lt1"/>
                </a:solidFill>
              </a:defRPr>
            </a:lvl1pPr>
            <a:lvl2pPr marL="914400" lvl="1" indent="-317500" algn="ctr" rtl="0">
              <a:spcBef>
                <a:spcPts val="1600"/>
              </a:spcBef>
              <a:spcAft>
                <a:spcPts val="0"/>
              </a:spcAft>
              <a:buClr>
                <a:schemeClr val="lt1"/>
              </a:buClr>
              <a:buSzPts val="1400"/>
              <a:buChar char="○"/>
              <a:defRPr>
                <a:solidFill>
                  <a:schemeClr val="lt1"/>
                </a:solidFill>
              </a:defRPr>
            </a:lvl2pPr>
            <a:lvl3pPr marL="1371600" lvl="2" indent="-317500" algn="ctr" rtl="0">
              <a:spcBef>
                <a:spcPts val="1600"/>
              </a:spcBef>
              <a:spcAft>
                <a:spcPts val="0"/>
              </a:spcAft>
              <a:buClr>
                <a:schemeClr val="lt1"/>
              </a:buClr>
              <a:buSzPts val="1400"/>
              <a:buChar char="■"/>
              <a:defRPr>
                <a:solidFill>
                  <a:schemeClr val="lt1"/>
                </a:solidFill>
              </a:defRPr>
            </a:lvl3pPr>
            <a:lvl4pPr marL="1828800" lvl="3" indent="-317500" algn="ctr" rtl="0">
              <a:spcBef>
                <a:spcPts val="1600"/>
              </a:spcBef>
              <a:spcAft>
                <a:spcPts val="0"/>
              </a:spcAft>
              <a:buClr>
                <a:schemeClr val="lt1"/>
              </a:buClr>
              <a:buSzPts val="1400"/>
              <a:buChar char="●"/>
              <a:defRPr>
                <a:solidFill>
                  <a:schemeClr val="lt1"/>
                </a:solidFill>
              </a:defRPr>
            </a:lvl4pPr>
            <a:lvl5pPr marL="2286000" lvl="4" indent="-317500" algn="ctr" rtl="0">
              <a:spcBef>
                <a:spcPts val="1600"/>
              </a:spcBef>
              <a:spcAft>
                <a:spcPts val="0"/>
              </a:spcAft>
              <a:buClr>
                <a:schemeClr val="lt1"/>
              </a:buClr>
              <a:buSzPts val="1400"/>
              <a:buChar char="○"/>
              <a:defRPr>
                <a:solidFill>
                  <a:schemeClr val="lt1"/>
                </a:solidFill>
              </a:defRPr>
            </a:lvl5pPr>
            <a:lvl6pPr marL="2743200" lvl="5" indent="-317500" algn="ctr" rtl="0">
              <a:spcBef>
                <a:spcPts val="1600"/>
              </a:spcBef>
              <a:spcAft>
                <a:spcPts val="0"/>
              </a:spcAft>
              <a:buClr>
                <a:schemeClr val="lt1"/>
              </a:buClr>
              <a:buSzPts val="1400"/>
              <a:buChar char="■"/>
              <a:defRPr>
                <a:solidFill>
                  <a:schemeClr val="lt1"/>
                </a:solidFill>
              </a:defRPr>
            </a:lvl6pPr>
            <a:lvl7pPr marL="3200400" lvl="6" indent="-317500" algn="ctr" rtl="0">
              <a:spcBef>
                <a:spcPts val="1600"/>
              </a:spcBef>
              <a:spcAft>
                <a:spcPts val="0"/>
              </a:spcAft>
              <a:buClr>
                <a:schemeClr val="lt1"/>
              </a:buClr>
              <a:buSzPts val="1400"/>
              <a:buChar char="●"/>
              <a:defRPr>
                <a:solidFill>
                  <a:schemeClr val="lt1"/>
                </a:solidFill>
              </a:defRPr>
            </a:lvl7pPr>
            <a:lvl8pPr marL="3657600" lvl="7" indent="-317500" algn="ctr" rtl="0">
              <a:spcBef>
                <a:spcPts val="1600"/>
              </a:spcBef>
              <a:spcAft>
                <a:spcPts val="0"/>
              </a:spcAft>
              <a:buClr>
                <a:schemeClr val="lt1"/>
              </a:buClr>
              <a:buSzPts val="1400"/>
              <a:buChar char="○"/>
              <a:defRPr>
                <a:solidFill>
                  <a:schemeClr val="lt1"/>
                </a:solidFill>
              </a:defRPr>
            </a:lvl8pPr>
            <a:lvl9pPr marL="4114800" lvl="8" indent="-317500" algn="ctr" rtl="0">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9" name="Google Shape;89;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0" name="Google Shape;90;p1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1"/>
        <p:cNvGrpSpPr/>
        <p:nvPr/>
      </p:nvGrpSpPr>
      <p:grpSpPr>
        <a:xfrm>
          <a:off x="0" y="0"/>
          <a:ext cx="0" cy="0"/>
          <a:chOff x="0" y="0"/>
          <a:chExt cx="0" cy="0"/>
        </a:xfrm>
      </p:grpSpPr>
      <p:sp>
        <p:nvSpPr>
          <p:cNvPr id="92" name="Google Shape;92;p15"/>
          <p:cNvSpPr txBox="1">
            <a:spLocks noGrp="1"/>
          </p:cNvSpPr>
          <p:nvPr>
            <p:ph type="ctrTitle"/>
          </p:nvPr>
        </p:nvSpPr>
        <p:spPr>
          <a:xfrm>
            <a:off x="342900" y="1065213"/>
            <a:ext cx="3886200" cy="735013"/>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3" name="Google Shape;93;p15"/>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94" name="Google Shape;94;p1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5" name="Google Shape;95;p1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6" name="Google Shape;96;p1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9" name="Google Shape;99;p16"/>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00" name="Google Shape;100;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1" name="Google Shape;101;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2" name="Google Shape;102;p1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3"/>
        <p:cNvGrpSpPr/>
        <p:nvPr/>
      </p:nvGrpSpPr>
      <p:grpSpPr>
        <a:xfrm>
          <a:off x="0" y="0"/>
          <a:ext cx="0" cy="0"/>
          <a:chOff x="0" y="0"/>
          <a:chExt cx="0" cy="0"/>
        </a:xfrm>
      </p:grpSpPr>
      <p:sp>
        <p:nvSpPr>
          <p:cNvPr id="104" name="Google Shape;104;p17"/>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5" name="Google Shape;105;p17"/>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106" name="Google Shape;106;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7" name="Google Shape;107;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8" name="Google Shape;108;p17"/>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9"/>
        <p:cNvGrpSpPr/>
        <p:nvPr/>
      </p:nvGrpSpPr>
      <p:grpSpPr>
        <a:xfrm>
          <a:off x="0" y="0"/>
          <a:ext cx="0" cy="0"/>
          <a:chOff x="0" y="0"/>
          <a:chExt cx="0" cy="0"/>
        </a:xfrm>
      </p:grpSpPr>
      <p:sp>
        <p:nvSpPr>
          <p:cNvPr id="110" name="Google Shape;110;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1" name="Google Shape;111;p18"/>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112" name="Google Shape;112;p18"/>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113" name="Google Shape;113;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4" name="Google Shape;114;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5" name="Google Shape;115;p18"/>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6"/>
        <p:cNvGrpSpPr/>
        <p:nvPr/>
      </p:nvGrpSpPr>
      <p:grpSpPr>
        <a:xfrm>
          <a:off x="0" y="0"/>
          <a:ext cx="0" cy="0"/>
          <a:chOff x="0" y="0"/>
          <a:chExt cx="0" cy="0"/>
        </a:xfrm>
      </p:grpSpPr>
      <p:sp>
        <p:nvSpPr>
          <p:cNvPr id="117" name="Google Shape;117;p19"/>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8" name="Google Shape;118;p19"/>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119" name="Google Shape;119;p19"/>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120" name="Google Shape;120;p19"/>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121" name="Google Shape;121;p19"/>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122" name="Google Shape;122;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1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7" name="Google Shape;127;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8" name="Google Shape;128;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9" name="Google Shape;129;p2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32" name="Google Shape;132;p21"/>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33" name="Google Shape;133;p21"/>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34" name="Google Shape;134;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35" name="Google Shape;135;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36" name="Google Shape;136;p2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7"/>
        <p:cNvGrpSpPr/>
        <p:nvPr/>
      </p:nvGrpSpPr>
      <p:grpSpPr>
        <a:xfrm>
          <a:off x="0" y="0"/>
          <a:ext cx="0" cy="0"/>
          <a:chOff x="0" y="0"/>
          <a:chExt cx="0" cy="0"/>
        </a:xfrm>
      </p:grpSpPr>
      <p:sp>
        <p:nvSpPr>
          <p:cNvPr id="138" name="Google Shape;138;p22"/>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39" name="Google Shape;139;p22"/>
          <p:cNvSpPr>
            <a:spLocks noGrp="1"/>
          </p:cNvSpPr>
          <p:nvPr>
            <p:ph type="pic" idx="2"/>
          </p:nvPr>
        </p:nvSpPr>
        <p:spPr>
          <a:xfrm>
            <a:off x="896144" y="306388"/>
            <a:ext cx="2743200" cy="2057400"/>
          </a:xfrm>
          <a:prstGeom prst="rect">
            <a:avLst/>
          </a:prstGeom>
          <a:noFill/>
          <a:ln>
            <a:noFill/>
          </a:ln>
        </p:spPr>
      </p:sp>
      <p:sp>
        <p:nvSpPr>
          <p:cNvPr id="140" name="Google Shape;140;p22"/>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41" name="Google Shape;141;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42" name="Google Shape;142;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43" name="Google Shape;143;p2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46" name="Google Shape;146;p23"/>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47" name="Google Shape;147;p2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48" name="Google Shape;148;p2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49" name="Google Shape;149;p2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0"/>
        <p:cNvGrpSpPr/>
        <p:nvPr/>
      </p:nvGrpSpPr>
      <p:grpSpPr>
        <a:xfrm>
          <a:off x="0" y="0"/>
          <a:ext cx="0" cy="0"/>
          <a:chOff x="0" y="0"/>
          <a:chExt cx="0" cy="0"/>
        </a:xfrm>
      </p:grpSpPr>
      <p:sp>
        <p:nvSpPr>
          <p:cNvPr id="151" name="Google Shape;151;p24"/>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52" name="Google Shape;152;p24"/>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53" name="Google Shape;153;p2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54" name="Google Shape;154;p2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55" name="Google Shape;155;p2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Roboto"/>
                <a:ea typeface="Roboto"/>
                <a:cs typeface="Roboto"/>
                <a:sym typeface="Roboto"/>
              </a:defRPr>
            </a:lvl1pPr>
            <a:lvl2pPr lvl="1" algn="r" rtl="0">
              <a:buNone/>
              <a:defRPr sz="1000">
                <a:solidFill>
                  <a:schemeClr val="lt1"/>
                </a:solidFill>
                <a:latin typeface="Roboto"/>
                <a:ea typeface="Roboto"/>
                <a:cs typeface="Roboto"/>
                <a:sym typeface="Roboto"/>
              </a:defRPr>
            </a:lvl2pPr>
            <a:lvl3pPr lvl="2" algn="r" rtl="0">
              <a:buNone/>
              <a:defRPr sz="1000">
                <a:solidFill>
                  <a:schemeClr val="lt1"/>
                </a:solidFill>
                <a:latin typeface="Roboto"/>
                <a:ea typeface="Roboto"/>
                <a:cs typeface="Roboto"/>
                <a:sym typeface="Roboto"/>
              </a:defRPr>
            </a:lvl3pPr>
            <a:lvl4pPr lvl="3" algn="r" rtl="0">
              <a:buNone/>
              <a:defRPr sz="1000">
                <a:solidFill>
                  <a:schemeClr val="lt1"/>
                </a:solidFill>
                <a:latin typeface="Roboto"/>
                <a:ea typeface="Roboto"/>
                <a:cs typeface="Roboto"/>
                <a:sym typeface="Roboto"/>
              </a:defRPr>
            </a:lvl4pPr>
            <a:lvl5pPr lvl="4" algn="r" rtl="0">
              <a:buNone/>
              <a:defRPr sz="1000">
                <a:solidFill>
                  <a:schemeClr val="lt1"/>
                </a:solidFill>
                <a:latin typeface="Roboto"/>
                <a:ea typeface="Roboto"/>
                <a:cs typeface="Roboto"/>
                <a:sym typeface="Roboto"/>
              </a:defRPr>
            </a:lvl5pPr>
            <a:lvl6pPr lvl="5" algn="r" rtl="0">
              <a:buNone/>
              <a:defRPr sz="1000">
                <a:solidFill>
                  <a:schemeClr val="lt1"/>
                </a:solidFill>
                <a:latin typeface="Roboto"/>
                <a:ea typeface="Roboto"/>
                <a:cs typeface="Roboto"/>
                <a:sym typeface="Roboto"/>
              </a:defRPr>
            </a:lvl6pPr>
            <a:lvl7pPr lvl="6" algn="r" rtl="0">
              <a:buNone/>
              <a:defRPr sz="1000">
                <a:solidFill>
                  <a:schemeClr val="lt1"/>
                </a:solidFill>
                <a:latin typeface="Roboto"/>
                <a:ea typeface="Roboto"/>
                <a:cs typeface="Roboto"/>
                <a:sym typeface="Roboto"/>
              </a:defRPr>
            </a:lvl7pPr>
            <a:lvl8pPr lvl="7" algn="r" rtl="0">
              <a:buNone/>
              <a:defRPr sz="1000">
                <a:solidFill>
                  <a:schemeClr val="lt1"/>
                </a:solidFill>
                <a:latin typeface="Roboto"/>
                <a:ea typeface="Roboto"/>
                <a:cs typeface="Roboto"/>
                <a:sym typeface="Roboto"/>
              </a:defRPr>
            </a:lvl8pPr>
            <a:lvl9pPr lvl="8" algn="r" rtl="0">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83" name="Google Shape;83;p13"/>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84" name="Google Shape;84;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85" name="Google Shape;85;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86" name="Google Shape;86;p1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5"/>
          <p:cNvPicPr preferRelativeResize="0"/>
          <p:nvPr/>
        </p:nvPicPr>
        <p:blipFill>
          <a:blip r:embed="rId3">
            <a:alphaModFix/>
          </a:blip>
          <a:stretch>
            <a:fillRect/>
          </a:stretch>
        </p:blipFill>
        <p:spPr>
          <a:xfrm>
            <a:off x="0" y="-475219"/>
            <a:ext cx="9144002" cy="6093939"/>
          </a:xfrm>
          <a:prstGeom prst="rect">
            <a:avLst/>
          </a:prstGeom>
          <a:noFill/>
          <a:ln>
            <a:noFill/>
          </a:ln>
        </p:spPr>
      </p:pic>
      <p:sp>
        <p:nvSpPr>
          <p:cNvPr id="161" name="Google Shape;161;p25"/>
          <p:cNvSpPr/>
          <p:nvPr/>
        </p:nvSpPr>
        <p:spPr>
          <a:xfrm>
            <a:off x="5419822" y="661421"/>
            <a:ext cx="3028775" cy="3042350"/>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62" name="Google Shape;162;p25"/>
          <p:cNvSpPr/>
          <p:nvPr/>
        </p:nvSpPr>
        <p:spPr>
          <a:xfrm>
            <a:off x="7293390" y="4312603"/>
            <a:ext cx="1336260" cy="328613"/>
          </a:xfrm>
          <a:custGeom>
            <a:avLst/>
            <a:gdLst/>
            <a:ahLst/>
            <a:cxnLst/>
            <a:rect l="l" t="t" r="r" b="b"/>
            <a:pathLst>
              <a:path w="3439255" h="845780" extrusionOk="0">
                <a:moveTo>
                  <a:pt x="3314795" y="845780"/>
                </a:moveTo>
                <a:lnTo>
                  <a:pt x="124460" y="845780"/>
                </a:lnTo>
                <a:cubicBezTo>
                  <a:pt x="55880" y="845780"/>
                  <a:pt x="0" y="789900"/>
                  <a:pt x="0" y="721320"/>
                </a:cubicBezTo>
                <a:lnTo>
                  <a:pt x="0" y="124460"/>
                </a:lnTo>
                <a:cubicBezTo>
                  <a:pt x="0" y="55880"/>
                  <a:pt x="55880" y="0"/>
                  <a:pt x="124460" y="0"/>
                </a:cubicBezTo>
                <a:lnTo>
                  <a:pt x="3314795" y="0"/>
                </a:lnTo>
                <a:cubicBezTo>
                  <a:pt x="3383375" y="0"/>
                  <a:pt x="3439255" y="55880"/>
                  <a:pt x="3439255" y="124460"/>
                </a:cubicBezTo>
                <a:lnTo>
                  <a:pt x="3439255" y="721320"/>
                </a:lnTo>
                <a:cubicBezTo>
                  <a:pt x="3439255" y="789900"/>
                  <a:pt x="3383375" y="845780"/>
                  <a:pt x="3314795" y="84578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63" name="Google Shape;163;p25"/>
          <p:cNvSpPr/>
          <p:nvPr/>
        </p:nvSpPr>
        <p:spPr>
          <a:xfrm>
            <a:off x="8348763" y="4360158"/>
            <a:ext cx="233360" cy="233501"/>
          </a:xfrm>
          <a:custGeom>
            <a:avLst/>
            <a:gdLst/>
            <a:ahLst/>
            <a:cxnLst/>
            <a:rect l="l" t="t" r="r" b="b"/>
            <a:pathLst>
              <a:path w="845270" h="845780" extrusionOk="0">
                <a:moveTo>
                  <a:pt x="720809" y="845780"/>
                </a:moveTo>
                <a:lnTo>
                  <a:pt x="124460" y="845780"/>
                </a:lnTo>
                <a:cubicBezTo>
                  <a:pt x="55880" y="845780"/>
                  <a:pt x="0" y="789900"/>
                  <a:pt x="0" y="721320"/>
                </a:cubicBezTo>
                <a:lnTo>
                  <a:pt x="0" y="124460"/>
                </a:lnTo>
                <a:cubicBezTo>
                  <a:pt x="0" y="55880"/>
                  <a:pt x="55880" y="0"/>
                  <a:pt x="124460" y="0"/>
                </a:cubicBezTo>
                <a:lnTo>
                  <a:pt x="720810" y="0"/>
                </a:lnTo>
                <a:cubicBezTo>
                  <a:pt x="789390" y="0"/>
                  <a:pt x="845270" y="55880"/>
                  <a:pt x="845270" y="124460"/>
                </a:cubicBezTo>
                <a:lnTo>
                  <a:pt x="845270" y="721320"/>
                </a:lnTo>
                <a:cubicBezTo>
                  <a:pt x="845270" y="789900"/>
                  <a:pt x="789390" y="845780"/>
                  <a:pt x="720810" y="845780"/>
                </a:cubicBezTo>
                <a:close/>
              </a:path>
            </a:pathLst>
          </a:custGeom>
          <a:solidFill>
            <a:srgbClr val="CF152B"/>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pic>
        <p:nvPicPr>
          <p:cNvPr id="164" name="Google Shape;164;p25"/>
          <p:cNvPicPr preferRelativeResize="0"/>
          <p:nvPr/>
        </p:nvPicPr>
        <p:blipFill rotWithShape="1">
          <a:blip r:embed="rId4">
            <a:alphaModFix/>
          </a:blip>
          <a:srcRect/>
          <a:stretch/>
        </p:blipFill>
        <p:spPr>
          <a:xfrm>
            <a:off x="8438729" y="4426684"/>
            <a:ext cx="61023" cy="100450"/>
          </a:xfrm>
          <a:prstGeom prst="rect">
            <a:avLst/>
          </a:prstGeom>
          <a:noFill/>
          <a:ln>
            <a:noFill/>
          </a:ln>
        </p:spPr>
      </p:pic>
      <p:pic>
        <p:nvPicPr>
          <p:cNvPr id="165" name="Google Shape;165;p25"/>
          <p:cNvPicPr preferRelativeResize="0"/>
          <p:nvPr/>
        </p:nvPicPr>
        <p:blipFill rotWithShape="1">
          <a:blip r:embed="rId5">
            <a:alphaModFix/>
          </a:blip>
          <a:srcRect/>
          <a:stretch/>
        </p:blipFill>
        <p:spPr>
          <a:xfrm>
            <a:off x="519046" y="514350"/>
            <a:ext cx="295248" cy="294141"/>
          </a:xfrm>
          <a:prstGeom prst="rect">
            <a:avLst/>
          </a:prstGeom>
          <a:noFill/>
          <a:ln>
            <a:noFill/>
          </a:ln>
        </p:spPr>
      </p:pic>
      <p:pic>
        <p:nvPicPr>
          <p:cNvPr id="166" name="Google Shape;166;p25"/>
          <p:cNvPicPr preferRelativeResize="0"/>
          <p:nvPr/>
        </p:nvPicPr>
        <p:blipFill rotWithShape="1">
          <a:blip r:embed="rId6">
            <a:alphaModFix/>
          </a:blip>
          <a:srcRect/>
          <a:stretch/>
        </p:blipFill>
        <p:spPr>
          <a:xfrm>
            <a:off x="5529363" y="285561"/>
            <a:ext cx="740200" cy="228789"/>
          </a:xfrm>
          <a:prstGeom prst="rect">
            <a:avLst/>
          </a:prstGeom>
          <a:noFill/>
          <a:ln>
            <a:noFill/>
          </a:ln>
        </p:spPr>
      </p:pic>
      <p:pic>
        <p:nvPicPr>
          <p:cNvPr id="167" name="Google Shape;167;p25"/>
          <p:cNvPicPr preferRelativeResize="0"/>
          <p:nvPr/>
        </p:nvPicPr>
        <p:blipFill rotWithShape="1">
          <a:blip r:embed="rId7">
            <a:alphaModFix/>
          </a:blip>
          <a:srcRect/>
          <a:stretch/>
        </p:blipFill>
        <p:spPr>
          <a:xfrm>
            <a:off x="3783408" y="4496249"/>
            <a:ext cx="1577190" cy="386425"/>
          </a:xfrm>
          <a:prstGeom prst="rect">
            <a:avLst/>
          </a:prstGeom>
          <a:noFill/>
          <a:ln>
            <a:noFill/>
          </a:ln>
        </p:spPr>
      </p:pic>
      <p:sp>
        <p:nvSpPr>
          <p:cNvPr id="168" name="Google Shape;168;p25"/>
          <p:cNvSpPr txBox="1"/>
          <p:nvPr/>
        </p:nvSpPr>
        <p:spPr>
          <a:xfrm>
            <a:off x="666675" y="1004375"/>
            <a:ext cx="3235200" cy="5541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3600" b="1" i="0" u="none" strike="noStrike" cap="none">
                <a:solidFill>
                  <a:srgbClr val="FFFFFF"/>
                </a:solidFill>
                <a:latin typeface="Barlow Semi Condensed"/>
                <a:ea typeface="Barlow Semi Condensed"/>
                <a:cs typeface="Barlow Semi Condensed"/>
                <a:sym typeface="Barlow Semi Condensed"/>
              </a:rPr>
              <a:t>FIFA WOMEN</a:t>
            </a:r>
            <a:endParaRPr sz="3600"/>
          </a:p>
        </p:txBody>
      </p:sp>
      <p:sp>
        <p:nvSpPr>
          <p:cNvPr id="169" name="Google Shape;169;p25"/>
          <p:cNvSpPr txBox="1"/>
          <p:nvPr/>
        </p:nvSpPr>
        <p:spPr>
          <a:xfrm>
            <a:off x="666675" y="1558475"/>
            <a:ext cx="4175700" cy="5541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3600" b="1" i="0" u="none" strike="noStrike" cap="none">
                <a:solidFill>
                  <a:srgbClr val="CF152B"/>
                </a:solidFill>
                <a:latin typeface="Barlow Semi Condensed"/>
                <a:ea typeface="Barlow Semi Condensed"/>
                <a:cs typeface="Barlow Semi Condensed"/>
                <a:sym typeface="Barlow Semi Condensed"/>
              </a:rPr>
              <a:t>WORLD CUP ANALYSIS</a:t>
            </a:r>
            <a:endParaRPr sz="3600"/>
          </a:p>
        </p:txBody>
      </p:sp>
      <p:sp>
        <p:nvSpPr>
          <p:cNvPr id="170" name="Google Shape;170;p25"/>
          <p:cNvSpPr txBox="1"/>
          <p:nvPr/>
        </p:nvSpPr>
        <p:spPr>
          <a:xfrm>
            <a:off x="666675" y="2644650"/>
            <a:ext cx="3512100" cy="1616100"/>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None/>
            </a:pPr>
            <a:r>
              <a:rPr lang="en" sz="1500" i="0" u="none" strike="noStrike" cap="none">
                <a:solidFill>
                  <a:srgbClr val="FFFFFF"/>
                </a:solidFill>
                <a:latin typeface="Helvetica Neue"/>
                <a:ea typeface="Helvetica Neue"/>
                <a:cs typeface="Helvetica Neue"/>
                <a:sym typeface="Helvetica Neue"/>
              </a:rPr>
              <a:t>Outline</a:t>
            </a:r>
            <a:endParaRPr sz="1500">
              <a:latin typeface="Helvetica Neue"/>
              <a:ea typeface="Helvetica Neue"/>
              <a:cs typeface="Helvetica Neue"/>
              <a:sym typeface="Helvetica Neue"/>
            </a:endParaRPr>
          </a:p>
          <a:p>
            <a:pPr marL="254000" marR="0" lvl="1" indent="-146050" algn="l" rtl="0">
              <a:lnSpc>
                <a:spcPct val="150000"/>
              </a:lnSpc>
              <a:spcBef>
                <a:spcPts val="0"/>
              </a:spcBef>
              <a:spcAft>
                <a:spcPts val="0"/>
              </a:spcAft>
              <a:buClr>
                <a:srgbClr val="FFFFFF"/>
              </a:buClr>
              <a:buSzPts val="1500"/>
              <a:buFont typeface="Helvetica Neue"/>
              <a:buChar char="•"/>
            </a:pPr>
            <a:r>
              <a:rPr lang="en" sz="1500" i="0" u="none" strike="noStrike" cap="none">
                <a:solidFill>
                  <a:srgbClr val="FFFFFF"/>
                </a:solidFill>
                <a:latin typeface="Helvetica Neue"/>
                <a:ea typeface="Helvetica Neue"/>
                <a:cs typeface="Helvetica Neue"/>
                <a:sym typeface="Helvetica Neue"/>
              </a:rPr>
              <a:t>Introduction</a:t>
            </a:r>
            <a:endParaRPr sz="1500">
              <a:latin typeface="Helvetica Neue"/>
              <a:ea typeface="Helvetica Neue"/>
              <a:cs typeface="Helvetica Neue"/>
              <a:sym typeface="Helvetica Neue"/>
            </a:endParaRPr>
          </a:p>
          <a:p>
            <a:pPr marL="254000" marR="0" lvl="1" indent="-146050" algn="l" rtl="0">
              <a:lnSpc>
                <a:spcPct val="150000"/>
              </a:lnSpc>
              <a:spcBef>
                <a:spcPts val="0"/>
              </a:spcBef>
              <a:spcAft>
                <a:spcPts val="0"/>
              </a:spcAft>
              <a:buClr>
                <a:srgbClr val="FFFFFF"/>
              </a:buClr>
              <a:buSzPts val="1500"/>
              <a:buFont typeface="Helvetica Neue"/>
              <a:buChar char="•"/>
            </a:pPr>
            <a:r>
              <a:rPr lang="en" sz="1500" i="0" u="none" strike="noStrike" cap="none">
                <a:solidFill>
                  <a:srgbClr val="FFFFFF"/>
                </a:solidFill>
                <a:latin typeface="Helvetica Neue"/>
                <a:ea typeface="Helvetica Neue"/>
                <a:cs typeface="Helvetica Neue"/>
                <a:sym typeface="Helvetica Neue"/>
              </a:rPr>
              <a:t>Dataset Exploration and Cleaning</a:t>
            </a:r>
            <a:endParaRPr sz="1500">
              <a:latin typeface="Helvetica Neue"/>
              <a:ea typeface="Helvetica Neue"/>
              <a:cs typeface="Helvetica Neue"/>
              <a:sym typeface="Helvetica Neue"/>
            </a:endParaRPr>
          </a:p>
          <a:p>
            <a:pPr marL="254000" marR="0" lvl="1" indent="-146050" algn="l" rtl="0">
              <a:lnSpc>
                <a:spcPct val="150000"/>
              </a:lnSpc>
              <a:spcBef>
                <a:spcPts val="0"/>
              </a:spcBef>
              <a:spcAft>
                <a:spcPts val="0"/>
              </a:spcAft>
              <a:buClr>
                <a:srgbClr val="FFFFFF"/>
              </a:buClr>
              <a:buSzPts val="1500"/>
              <a:buFont typeface="Helvetica Neue"/>
              <a:buChar char="•"/>
            </a:pPr>
            <a:r>
              <a:rPr lang="en" sz="1500">
                <a:solidFill>
                  <a:srgbClr val="FFFFFF"/>
                </a:solidFill>
                <a:latin typeface="Helvetica Neue"/>
                <a:ea typeface="Helvetica Neue"/>
                <a:cs typeface="Helvetica Neue"/>
                <a:sym typeface="Helvetica Neue"/>
              </a:rPr>
              <a:t>Visualization</a:t>
            </a:r>
            <a:endParaRPr sz="1500">
              <a:latin typeface="Helvetica Neue"/>
              <a:ea typeface="Helvetica Neue"/>
              <a:cs typeface="Helvetica Neue"/>
              <a:sym typeface="Helvetica Neue"/>
            </a:endParaRPr>
          </a:p>
          <a:p>
            <a:pPr marL="254000" marR="0" lvl="1" indent="-146050" algn="l" rtl="0">
              <a:lnSpc>
                <a:spcPct val="150000"/>
              </a:lnSpc>
              <a:spcBef>
                <a:spcPts val="0"/>
              </a:spcBef>
              <a:spcAft>
                <a:spcPts val="0"/>
              </a:spcAft>
              <a:buClr>
                <a:srgbClr val="FFFFFF"/>
              </a:buClr>
              <a:buSzPts val="1500"/>
              <a:buFont typeface="Helvetica Neue"/>
              <a:buChar char="•"/>
            </a:pPr>
            <a:r>
              <a:rPr lang="en" sz="1500">
                <a:solidFill>
                  <a:srgbClr val="FFFFFF"/>
                </a:solidFill>
                <a:latin typeface="Helvetica Neue"/>
                <a:ea typeface="Helvetica Neue"/>
                <a:cs typeface="Helvetica Neue"/>
                <a:sym typeface="Helvetica Neue"/>
              </a:rPr>
              <a:t>Insights and </a:t>
            </a:r>
            <a:r>
              <a:rPr lang="en" sz="1500" i="0" u="none" strike="noStrike" cap="none">
                <a:solidFill>
                  <a:srgbClr val="FFFFFF"/>
                </a:solidFill>
                <a:latin typeface="Helvetica Neue"/>
                <a:ea typeface="Helvetica Neue"/>
                <a:cs typeface="Helvetica Neue"/>
                <a:sym typeface="Helvetica Neue"/>
              </a:rPr>
              <a:t>Recommendations </a:t>
            </a:r>
            <a:endParaRPr sz="1500" i="0" u="none" strike="noStrike" cap="none">
              <a:solidFill>
                <a:srgbClr val="FFFFFF"/>
              </a:solidFill>
              <a:latin typeface="Helvetica Neue"/>
              <a:ea typeface="Helvetica Neue"/>
              <a:cs typeface="Helvetica Neue"/>
              <a:sym typeface="Helvetica Neue"/>
            </a:endParaRPr>
          </a:p>
        </p:txBody>
      </p:sp>
      <p:sp>
        <p:nvSpPr>
          <p:cNvPr id="171" name="Google Shape;171;p25"/>
          <p:cNvSpPr txBox="1"/>
          <p:nvPr/>
        </p:nvSpPr>
        <p:spPr>
          <a:xfrm>
            <a:off x="930133" y="600746"/>
            <a:ext cx="1168200" cy="140400"/>
          </a:xfrm>
          <a:prstGeom prst="rect">
            <a:avLst/>
          </a:prstGeom>
          <a:noFill/>
          <a:ln>
            <a:noFill/>
          </a:ln>
        </p:spPr>
        <p:txBody>
          <a:bodyPr spcFirstLastPara="1" wrap="square" lIns="0" tIns="0" rIns="0" bIns="0" anchor="t" anchorCtr="0">
            <a:spAutoFit/>
          </a:bodyPr>
          <a:lstStyle/>
          <a:p>
            <a:pPr marL="0" marR="0" lvl="0" indent="0" algn="l" rtl="0">
              <a:lnSpc>
                <a:spcPct val="104000"/>
              </a:lnSpc>
              <a:spcBef>
                <a:spcPts val="0"/>
              </a:spcBef>
              <a:spcAft>
                <a:spcPts val="0"/>
              </a:spcAft>
              <a:buNone/>
            </a:pPr>
            <a:r>
              <a:rPr lang="en" sz="1100" b="0" i="0" u="none" strike="noStrike" cap="none">
                <a:solidFill>
                  <a:srgbClr val="FFFFFF"/>
                </a:solidFill>
                <a:latin typeface="Montserrat"/>
                <a:ea typeface="Montserrat"/>
                <a:cs typeface="Montserrat"/>
                <a:sym typeface="Montserrat"/>
              </a:rPr>
              <a:t>Team Innotech</a:t>
            </a:r>
            <a:endParaRPr sz="700"/>
          </a:p>
        </p:txBody>
      </p:sp>
      <p:sp>
        <p:nvSpPr>
          <p:cNvPr id="172" name="Google Shape;172;p25"/>
          <p:cNvSpPr txBox="1"/>
          <p:nvPr/>
        </p:nvSpPr>
        <p:spPr>
          <a:xfrm>
            <a:off x="7366870" y="4377444"/>
            <a:ext cx="981723" cy="178118"/>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1100" b="1" i="0" u="none" strike="noStrike" cap="none">
                <a:solidFill>
                  <a:srgbClr val="221E52"/>
                </a:solidFill>
                <a:latin typeface="Montserrat"/>
                <a:ea typeface="Montserrat"/>
                <a:cs typeface="Montserrat"/>
                <a:sym typeface="Montserrat"/>
              </a:rPr>
              <a:t>Start Page</a:t>
            </a:r>
            <a:endParaRPr sz="700"/>
          </a:p>
        </p:txBody>
      </p:sp>
      <p:pic>
        <p:nvPicPr>
          <p:cNvPr id="173" name="Google Shape;173;p25"/>
          <p:cNvPicPr preferRelativeResize="0"/>
          <p:nvPr/>
        </p:nvPicPr>
        <p:blipFill rotWithShape="1">
          <a:blip r:embed="rId8">
            <a:alphaModFix/>
          </a:blip>
          <a:srcRect t="7611" b="7612"/>
          <a:stretch/>
        </p:blipFill>
        <p:spPr>
          <a:xfrm>
            <a:off x="4842375" y="-194275"/>
            <a:ext cx="4546102" cy="5813000"/>
          </a:xfrm>
          <a:prstGeom prst="rect">
            <a:avLst/>
          </a:prstGeom>
          <a:noFill/>
          <a:ln>
            <a:noFill/>
          </a:ln>
        </p:spPr>
      </p:pic>
      <p:sp>
        <p:nvSpPr>
          <p:cNvPr id="174" name="Google Shape;174;p25"/>
          <p:cNvSpPr txBox="1"/>
          <p:nvPr/>
        </p:nvSpPr>
        <p:spPr>
          <a:xfrm>
            <a:off x="666675" y="2098000"/>
            <a:ext cx="4629000" cy="169200"/>
          </a:xfrm>
          <a:prstGeom prst="rect">
            <a:avLst/>
          </a:prstGeom>
          <a:noFill/>
          <a:ln>
            <a:noFill/>
          </a:ln>
        </p:spPr>
        <p:txBody>
          <a:bodyPr spcFirstLastPara="1" wrap="square" lIns="0" tIns="0" rIns="0" bIns="0" anchor="t" anchorCtr="0">
            <a:spAutoFit/>
          </a:bodyPr>
          <a:lstStyle/>
          <a:p>
            <a:pPr marL="0" marR="0" lvl="0" indent="0" algn="l" rtl="0">
              <a:lnSpc>
                <a:spcPct val="104000"/>
              </a:lnSpc>
              <a:spcBef>
                <a:spcPts val="0"/>
              </a:spcBef>
              <a:spcAft>
                <a:spcPts val="0"/>
              </a:spcAft>
              <a:buNone/>
            </a:pPr>
            <a:r>
              <a:rPr lang="en" sz="1100">
                <a:solidFill>
                  <a:srgbClr val="FFFFFF"/>
                </a:solidFill>
                <a:latin typeface="Montserrat"/>
                <a:ea typeface="Montserrat"/>
                <a:cs typeface="Montserrat"/>
                <a:sym typeface="Montserrat"/>
              </a:rPr>
              <a:t>HOW THE FIFA WOMEN’S WORLD CUP GAME HAS EVOLVED</a:t>
            </a:r>
            <a:endParaRPr sz="7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311700" y="410000"/>
            <a:ext cx="8520600" cy="607800"/>
          </a:xfrm>
          <a:prstGeom prst="rect">
            <a:avLst/>
          </a:prstGeom>
          <a:effectLst>
            <a:reflection dist="38100" dir="5400000" fadeDir="5400012" sy="-100000" algn="bl" rotWithShape="0"/>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Helvetica Neue"/>
                <a:ea typeface="Helvetica Neue"/>
                <a:cs typeface="Helvetica Neue"/>
                <a:sym typeface="Helvetica Neue"/>
              </a:rPr>
              <a:t>Introduction</a:t>
            </a:r>
            <a:endParaRPr dirty="0">
              <a:latin typeface="Helvetica Neue"/>
              <a:ea typeface="Helvetica Neue"/>
              <a:cs typeface="Helvetica Neue"/>
              <a:sym typeface="Helvetica Neue"/>
            </a:endParaRPr>
          </a:p>
        </p:txBody>
      </p:sp>
      <p:grpSp>
        <p:nvGrpSpPr>
          <p:cNvPr id="180" name="Google Shape;180;p26"/>
          <p:cNvGrpSpPr/>
          <p:nvPr/>
        </p:nvGrpSpPr>
        <p:grpSpPr>
          <a:xfrm>
            <a:off x="431925" y="1158503"/>
            <a:ext cx="2628925" cy="3562964"/>
            <a:chOff x="431925" y="1304875"/>
            <a:chExt cx="2628925" cy="3416400"/>
          </a:xfrm>
        </p:grpSpPr>
        <p:sp>
          <p:nvSpPr>
            <p:cNvPr id="181" name="Google Shape;181;p26"/>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26"/>
          <p:cNvSpPr txBox="1">
            <a:spLocks noGrp="1"/>
          </p:cNvSpPr>
          <p:nvPr>
            <p:ph type="body" idx="4294967295"/>
          </p:nvPr>
        </p:nvSpPr>
        <p:spPr>
          <a:xfrm>
            <a:off x="566350" y="1161338"/>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Helvetica Neue"/>
                <a:ea typeface="Helvetica Neue"/>
                <a:cs typeface="Helvetica Neue"/>
                <a:sym typeface="Helvetica Neue"/>
              </a:rPr>
              <a:t>Context</a:t>
            </a:r>
            <a:endParaRPr>
              <a:solidFill>
                <a:schemeClr val="lt1"/>
              </a:solidFill>
              <a:latin typeface="Helvetica Neue"/>
              <a:ea typeface="Helvetica Neue"/>
              <a:cs typeface="Helvetica Neue"/>
              <a:sym typeface="Helvetica Neue"/>
            </a:endParaRPr>
          </a:p>
        </p:txBody>
      </p:sp>
      <p:sp>
        <p:nvSpPr>
          <p:cNvPr id="184" name="Google Shape;184;p26"/>
          <p:cNvSpPr txBox="1">
            <a:spLocks noGrp="1"/>
          </p:cNvSpPr>
          <p:nvPr>
            <p:ph type="body" idx="4294967295"/>
          </p:nvPr>
        </p:nvSpPr>
        <p:spPr>
          <a:xfrm>
            <a:off x="505300" y="1622750"/>
            <a:ext cx="2478600" cy="3028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latin typeface="Helvetica Neue"/>
                <a:ea typeface="Helvetica Neue"/>
                <a:cs typeface="Helvetica Neue"/>
                <a:sym typeface="Helvetica Neue"/>
              </a:rPr>
              <a:t>The FIFA Women's World Cup is an international football competition contested by senior women's national teams from FIFA, the sport's governing body. Every four years since 1991, the competition has been held.</a:t>
            </a:r>
            <a:endParaRPr sz="1500">
              <a:latin typeface="Helvetica Neue"/>
              <a:ea typeface="Helvetica Neue"/>
              <a:cs typeface="Helvetica Neue"/>
              <a:sym typeface="Helvetica Neue"/>
            </a:endParaRPr>
          </a:p>
        </p:txBody>
      </p:sp>
      <p:grpSp>
        <p:nvGrpSpPr>
          <p:cNvPr id="185" name="Google Shape;185;p26"/>
          <p:cNvGrpSpPr/>
          <p:nvPr/>
        </p:nvGrpSpPr>
        <p:grpSpPr>
          <a:xfrm>
            <a:off x="3320450" y="1158296"/>
            <a:ext cx="2632500" cy="3562964"/>
            <a:chOff x="3320450" y="1304875"/>
            <a:chExt cx="2632500" cy="3416400"/>
          </a:xfrm>
        </p:grpSpPr>
        <p:sp>
          <p:nvSpPr>
            <p:cNvPr id="186" name="Google Shape;186;p26"/>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26"/>
          <p:cNvSpPr txBox="1">
            <a:spLocks noGrp="1"/>
          </p:cNvSpPr>
          <p:nvPr>
            <p:ph type="body" idx="4294967295"/>
          </p:nvPr>
        </p:nvSpPr>
        <p:spPr>
          <a:xfrm>
            <a:off x="3419413" y="1161350"/>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Helvetica Neue"/>
                <a:ea typeface="Helvetica Neue"/>
                <a:cs typeface="Helvetica Neue"/>
                <a:sym typeface="Helvetica Neue"/>
              </a:rPr>
              <a:t>Goals for the EDA</a:t>
            </a:r>
            <a:endParaRPr>
              <a:solidFill>
                <a:schemeClr val="lt1"/>
              </a:solidFill>
              <a:latin typeface="Helvetica Neue"/>
              <a:ea typeface="Helvetica Neue"/>
              <a:cs typeface="Helvetica Neue"/>
              <a:sym typeface="Helvetica Neue"/>
            </a:endParaRPr>
          </a:p>
        </p:txBody>
      </p:sp>
      <p:sp>
        <p:nvSpPr>
          <p:cNvPr id="189" name="Google Shape;189;p26"/>
          <p:cNvSpPr txBox="1">
            <a:spLocks noGrp="1"/>
          </p:cNvSpPr>
          <p:nvPr>
            <p:ph type="body" idx="4294967295"/>
          </p:nvPr>
        </p:nvSpPr>
        <p:spPr>
          <a:xfrm>
            <a:off x="3397400" y="1622750"/>
            <a:ext cx="2478600" cy="3028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dirty="0">
                <a:solidFill>
                  <a:srgbClr val="252525"/>
                </a:solidFill>
                <a:latin typeface="Helvetica Neue"/>
                <a:ea typeface="Helvetica Neue"/>
                <a:cs typeface="Helvetica Neue"/>
                <a:sym typeface="Helvetica Neue"/>
              </a:rPr>
              <a:t>To investigate:</a:t>
            </a:r>
            <a:endParaRPr sz="1400" dirty="0">
              <a:solidFill>
                <a:srgbClr val="000000"/>
              </a:solidFill>
              <a:latin typeface="Helvetica Neue"/>
              <a:ea typeface="Helvetica Neue"/>
              <a:cs typeface="Helvetica Neue"/>
              <a:sym typeface="Helvetica Neue"/>
            </a:endParaRPr>
          </a:p>
          <a:p>
            <a:pPr marL="457200" lvl="0" indent="-317500" algn="l" rtl="0">
              <a:spcBef>
                <a:spcPts val="1200"/>
              </a:spcBef>
              <a:spcAft>
                <a:spcPts val="0"/>
              </a:spcAft>
              <a:buClr>
                <a:srgbClr val="252525"/>
              </a:buClr>
              <a:buSzPts val="1400"/>
              <a:buFont typeface="Helvetica Neue"/>
              <a:buAutoNum type="arabicPeriod"/>
            </a:pPr>
            <a:r>
              <a:rPr lang="en" sz="1400" dirty="0">
                <a:solidFill>
                  <a:srgbClr val="252525"/>
                </a:solidFill>
                <a:latin typeface="Helvetica Neue"/>
                <a:ea typeface="Helvetica Neue"/>
                <a:cs typeface="Helvetica Neue"/>
                <a:sym typeface="Helvetica Neue"/>
              </a:rPr>
              <a:t>How the FIFA Women's World Cup Game has evolved over the years?</a:t>
            </a:r>
            <a:endParaRPr sz="1400" dirty="0">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AutoNum type="arabicPeriod"/>
            </a:pPr>
            <a:r>
              <a:rPr lang="en" sz="1400" dirty="0">
                <a:solidFill>
                  <a:srgbClr val="252525"/>
                </a:solidFill>
                <a:latin typeface="Helvetica Neue"/>
                <a:ea typeface="Helvetica Neue"/>
                <a:cs typeface="Helvetica Neue"/>
                <a:sym typeface="Helvetica Neue"/>
              </a:rPr>
              <a:t>The performance of the top and most consistent squads?</a:t>
            </a:r>
            <a:endParaRPr sz="1400" dirty="0">
              <a:solidFill>
                <a:srgbClr val="252525"/>
              </a:solidFill>
              <a:latin typeface="Helvetica Neue"/>
              <a:ea typeface="Helvetica Neue"/>
              <a:cs typeface="Helvetica Neue"/>
              <a:sym typeface="Helvetica Neue"/>
            </a:endParaRPr>
          </a:p>
          <a:p>
            <a:pPr marL="0" lvl="0" indent="0" algn="l" rtl="0">
              <a:lnSpc>
                <a:spcPct val="100000"/>
              </a:lnSpc>
              <a:spcBef>
                <a:spcPts val="1200"/>
              </a:spcBef>
              <a:spcAft>
                <a:spcPts val="0"/>
              </a:spcAft>
              <a:buNone/>
            </a:pPr>
            <a:endParaRPr sz="1400" dirty="0">
              <a:solidFill>
                <a:srgbClr val="000000"/>
              </a:solidFill>
              <a:latin typeface="Helvetica Neue"/>
              <a:ea typeface="Helvetica Neue"/>
              <a:cs typeface="Helvetica Neue"/>
              <a:sym typeface="Helvetica Neue"/>
            </a:endParaRPr>
          </a:p>
          <a:p>
            <a:pPr marL="0" lvl="0" indent="0" algn="l" rtl="0">
              <a:lnSpc>
                <a:spcPct val="100000"/>
              </a:lnSpc>
              <a:spcBef>
                <a:spcPts val="0"/>
              </a:spcBef>
              <a:spcAft>
                <a:spcPts val="0"/>
              </a:spcAft>
              <a:buNone/>
            </a:pPr>
            <a:endParaRPr sz="1400" dirty="0">
              <a:solidFill>
                <a:srgbClr val="252525"/>
              </a:solidFill>
              <a:latin typeface="Helvetica Neue"/>
              <a:ea typeface="Helvetica Neue"/>
              <a:cs typeface="Helvetica Neue"/>
              <a:sym typeface="Helvetica Neue"/>
            </a:endParaRPr>
          </a:p>
        </p:txBody>
      </p:sp>
      <p:grpSp>
        <p:nvGrpSpPr>
          <p:cNvPr id="190" name="Google Shape;190;p26"/>
          <p:cNvGrpSpPr/>
          <p:nvPr/>
        </p:nvGrpSpPr>
        <p:grpSpPr>
          <a:xfrm>
            <a:off x="6212550" y="1158330"/>
            <a:ext cx="2632500" cy="3562964"/>
            <a:chOff x="6212550" y="1304875"/>
            <a:chExt cx="2632500" cy="3416400"/>
          </a:xfrm>
        </p:grpSpPr>
        <p:sp>
          <p:nvSpPr>
            <p:cNvPr id="191" name="Google Shape;191;p26"/>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26"/>
          <p:cNvSpPr txBox="1">
            <a:spLocks noGrp="1"/>
          </p:cNvSpPr>
          <p:nvPr>
            <p:ph type="body" idx="4294967295"/>
          </p:nvPr>
        </p:nvSpPr>
        <p:spPr>
          <a:xfrm>
            <a:off x="6212550" y="1161350"/>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Helvetica Neue"/>
                <a:ea typeface="Helvetica Neue"/>
                <a:cs typeface="Helvetica Neue"/>
                <a:sym typeface="Helvetica Neue"/>
              </a:rPr>
              <a:t>Summary of steps</a:t>
            </a:r>
            <a:endParaRPr>
              <a:solidFill>
                <a:schemeClr val="lt1"/>
              </a:solidFill>
              <a:latin typeface="Helvetica Neue"/>
              <a:ea typeface="Helvetica Neue"/>
              <a:cs typeface="Helvetica Neue"/>
              <a:sym typeface="Helvetica Neue"/>
            </a:endParaRPr>
          </a:p>
        </p:txBody>
      </p:sp>
      <p:sp>
        <p:nvSpPr>
          <p:cNvPr id="194" name="Google Shape;194;p26"/>
          <p:cNvSpPr txBox="1"/>
          <p:nvPr/>
        </p:nvSpPr>
        <p:spPr>
          <a:xfrm>
            <a:off x="6281950" y="1622750"/>
            <a:ext cx="2494500" cy="2784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a:solidFill>
                  <a:srgbClr val="252525"/>
                </a:solidFill>
                <a:latin typeface="Helvetica Neue"/>
                <a:ea typeface="Helvetica Neue"/>
                <a:cs typeface="Helvetica Neue"/>
                <a:sym typeface="Helvetica Neue"/>
              </a:rPr>
              <a:t>The Steps taken are:</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120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Plan drafting</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Data Exploration</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Data Cleaning</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Exploratory Data Analysis</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Visualization </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Insights and recommendations</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AutoNum type="arabicPeriod"/>
            </a:pPr>
            <a:r>
              <a:rPr lang="en">
                <a:solidFill>
                  <a:srgbClr val="252525"/>
                </a:solidFill>
                <a:latin typeface="Helvetica Neue"/>
                <a:ea typeface="Helvetica Neue"/>
                <a:cs typeface="Helvetica Neue"/>
                <a:sym typeface="Helvetica Neue"/>
              </a:rPr>
              <a:t>Report Writing</a:t>
            </a:r>
            <a:endParaRPr>
              <a:solidFill>
                <a:srgbClr val="252525"/>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elvetica Neue"/>
                <a:ea typeface="Helvetica Neue"/>
                <a:cs typeface="Helvetica Neue"/>
                <a:sym typeface="Helvetica Neue"/>
              </a:rPr>
              <a:t>Dataset Exploration and Cleaning </a:t>
            </a:r>
            <a:endParaRPr/>
          </a:p>
        </p:txBody>
      </p:sp>
      <p:sp>
        <p:nvSpPr>
          <p:cNvPr id="200" name="Google Shape;200;p27"/>
          <p:cNvSpPr/>
          <p:nvPr/>
        </p:nvSpPr>
        <p:spPr>
          <a:xfrm>
            <a:off x="432350" y="1304875"/>
            <a:ext cx="2469300" cy="607800"/>
          </a:xfrm>
          <a:prstGeom prst="homePlate">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01" name="Google Shape;201;p27"/>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lt1"/>
                </a:solidFill>
                <a:latin typeface="Helvetica Neue"/>
                <a:ea typeface="Helvetica Neue"/>
                <a:cs typeface="Helvetica Neue"/>
                <a:sym typeface="Helvetica Neue"/>
              </a:rPr>
              <a:t>Dataset Overview</a:t>
            </a:r>
            <a:endParaRPr sz="1600">
              <a:solidFill>
                <a:schemeClr val="lt1"/>
              </a:solidFill>
              <a:latin typeface="Helvetica Neue"/>
              <a:ea typeface="Helvetica Neue"/>
              <a:cs typeface="Helvetica Neue"/>
              <a:sym typeface="Helvetica Neue"/>
            </a:endParaRPr>
          </a:p>
        </p:txBody>
      </p:sp>
      <p:sp>
        <p:nvSpPr>
          <p:cNvPr id="202" name="Google Shape;202;p27"/>
          <p:cNvSpPr txBox="1">
            <a:spLocks noGrp="1"/>
          </p:cNvSpPr>
          <p:nvPr>
            <p:ph type="body" idx="4294967295"/>
          </p:nvPr>
        </p:nvSpPr>
        <p:spPr>
          <a:xfrm>
            <a:off x="429950" y="1912675"/>
            <a:ext cx="2471700" cy="296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52525"/>
                </a:solidFill>
                <a:latin typeface="Helvetica Neue"/>
                <a:ea typeface="Helvetica Neue"/>
                <a:cs typeface="Helvetica Neue"/>
                <a:sym typeface="Helvetica Neue"/>
              </a:rPr>
              <a:t>The dataset has 136 rows (for observations) and 22 columns (for variables).</a:t>
            </a:r>
            <a:endParaRPr sz="1400">
              <a:solidFill>
                <a:srgbClr val="252525"/>
              </a:solidFill>
              <a:latin typeface="Helvetica Neue"/>
              <a:ea typeface="Helvetica Neue"/>
              <a:cs typeface="Helvetica Neue"/>
              <a:sym typeface="Helvetica Neue"/>
            </a:endParaRPr>
          </a:p>
          <a:p>
            <a:pPr marL="0" lvl="0" indent="0" algn="l" rtl="0">
              <a:spcBef>
                <a:spcPts val="1200"/>
              </a:spcBef>
              <a:spcAft>
                <a:spcPts val="0"/>
              </a:spcAft>
              <a:buNone/>
            </a:pPr>
            <a:r>
              <a:rPr lang="en" sz="1400">
                <a:solidFill>
                  <a:srgbClr val="252525"/>
                </a:solidFill>
                <a:latin typeface="Helvetica Neue"/>
                <a:ea typeface="Helvetica Neue"/>
                <a:cs typeface="Helvetica Neue"/>
                <a:sym typeface="Helvetica Neue"/>
              </a:rPr>
              <a:t>The variables are of different data types, including strings, floats, and numerics.</a:t>
            </a:r>
            <a:endParaRPr sz="1400">
              <a:solidFill>
                <a:srgbClr val="252525"/>
              </a:solidFill>
              <a:latin typeface="Helvetica Neue"/>
              <a:ea typeface="Helvetica Neue"/>
              <a:cs typeface="Helvetica Neue"/>
              <a:sym typeface="Helvetica Neue"/>
            </a:endParaRPr>
          </a:p>
          <a:p>
            <a:pPr marL="0" lvl="0" indent="0" algn="l" rtl="0">
              <a:spcBef>
                <a:spcPts val="1200"/>
              </a:spcBef>
              <a:spcAft>
                <a:spcPts val="0"/>
              </a:spcAft>
              <a:buNone/>
            </a:pPr>
            <a:r>
              <a:rPr lang="en" sz="1400">
                <a:solidFill>
                  <a:srgbClr val="252525"/>
                </a:solidFill>
                <a:latin typeface="Helvetica Neue"/>
                <a:ea typeface="Helvetica Neue"/>
                <a:cs typeface="Helvetica Neue"/>
                <a:sym typeface="Helvetica Neue"/>
              </a:rPr>
              <a:t>The dataset is ‘messy," i.e., it contains nulls, and the year column has an incorrect data type.</a:t>
            </a:r>
            <a:endParaRPr sz="1400">
              <a:solidFill>
                <a:srgbClr val="252525"/>
              </a:solidFill>
              <a:latin typeface="Helvetica Neue"/>
              <a:ea typeface="Helvetica Neue"/>
              <a:cs typeface="Helvetica Neue"/>
              <a:sym typeface="Helvetica Neue"/>
            </a:endParaRPr>
          </a:p>
          <a:p>
            <a:pPr marL="0" lvl="0" indent="0" algn="l" rtl="0">
              <a:spcBef>
                <a:spcPts val="1200"/>
              </a:spcBef>
              <a:spcAft>
                <a:spcPts val="0"/>
              </a:spcAft>
              <a:buNone/>
            </a:pPr>
            <a:endParaRPr sz="1400">
              <a:latin typeface="Helvetica Neue"/>
              <a:ea typeface="Helvetica Neue"/>
              <a:cs typeface="Helvetica Neue"/>
              <a:sym typeface="Helvetica Neue"/>
            </a:endParaRPr>
          </a:p>
          <a:p>
            <a:pPr marL="0" lvl="0" indent="0" algn="l" rtl="0">
              <a:spcBef>
                <a:spcPts val="800"/>
              </a:spcBef>
              <a:spcAft>
                <a:spcPts val="800"/>
              </a:spcAft>
              <a:buNone/>
            </a:pPr>
            <a:endParaRPr sz="1400">
              <a:solidFill>
                <a:srgbClr val="252525"/>
              </a:solidFill>
              <a:latin typeface="Helvetica Neue"/>
              <a:ea typeface="Helvetica Neue"/>
              <a:cs typeface="Helvetica Neue"/>
              <a:sym typeface="Helvetica Neue"/>
            </a:endParaRPr>
          </a:p>
        </p:txBody>
      </p:sp>
      <p:sp>
        <p:nvSpPr>
          <p:cNvPr id="203" name="Google Shape;203;p27"/>
          <p:cNvSpPr/>
          <p:nvPr/>
        </p:nvSpPr>
        <p:spPr>
          <a:xfrm>
            <a:off x="3044777"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04" name="Google Shape;204;p27"/>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lt1"/>
                </a:solidFill>
                <a:latin typeface="Helvetica Neue"/>
                <a:ea typeface="Helvetica Neue"/>
                <a:cs typeface="Helvetica Neue"/>
                <a:sym typeface="Helvetica Neue"/>
              </a:rPr>
              <a:t>Key variables </a:t>
            </a:r>
            <a:endParaRPr sz="1600">
              <a:solidFill>
                <a:schemeClr val="lt1"/>
              </a:solidFill>
              <a:latin typeface="Helvetica Neue"/>
              <a:ea typeface="Helvetica Neue"/>
              <a:cs typeface="Helvetica Neue"/>
              <a:sym typeface="Helvetica Neue"/>
            </a:endParaRPr>
          </a:p>
        </p:txBody>
      </p:sp>
      <p:sp>
        <p:nvSpPr>
          <p:cNvPr id="205" name="Google Shape;205;p27"/>
          <p:cNvSpPr txBox="1">
            <a:spLocks noGrp="1"/>
          </p:cNvSpPr>
          <p:nvPr>
            <p:ph type="body" idx="4294967295"/>
          </p:nvPr>
        </p:nvSpPr>
        <p:spPr>
          <a:xfrm>
            <a:off x="3336150" y="1912675"/>
            <a:ext cx="2471700" cy="296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Helvetica Neue"/>
                <a:ea typeface="Helvetica Neue"/>
                <a:cs typeface="Helvetica Neue"/>
                <a:sym typeface="Helvetica Neue"/>
              </a:rPr>
              <a:t>The key variables for analysis are</a:t>
            </a:r>
            <a:endParaRPr sz="1400">
              <a:latin typeface="Helvetica Neue"/>
              <a:ea typeface="Helvetica Neue"/>
              <a:cs typeface="Helvetica Neue"/>
              <a:sym typeface="Helvetica Neue"/>
            </a:endParaRPr>
          </a:p>
          <a:p>
            <a:pPr marL="457200" lvl="0" indent="-317500" algn="l" rtl="0">
              <a:spcBef>
                <a:spcPts val="800"/>
              </a:spcBef>
              <a:spcAft>
                <a:spcPts val="0"/>
              </a:spcAft>
              <a:buSzPts val="1400"/>
              <a:buFont typeface="Helvetica Neue"/>
              <a:buChar char="●"/>
            </a:pPr>
            <a:r>
              <a:rPr lang="en" sz="1400">
                <a:latin typeface="Helvetica Neue"/>
                <a:ea typeface="Helvetica Neue"/>
                <a:cs typeface="Helvetica Neue"/>
                <a:sym typeface="Helvetica Neue"/>
              </a:rPr>
              <a:t>Squad</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Year</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Goals</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Assist</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Possession</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Penalty Kicks</a:t>
            </a:r>
            <a:endParaRPr sz="140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Matches Played</a:t>
            </a:r>
            <a:endParaRPr sz="1400">
              <a:latin typeface="Helvetica Neue"/>
              <a:ea typeface="Helvetica Neue"/>
              <a:cs typeface="Helvetica Neue"/>
              <a:sym typeface="Helvetica Neue"/>
            </a:endParaRPr>
          </a:p>
          <a:p>
            <a:pPr marL="0" lvl="0" indent="0" algn="l" rtl="0">
              <a:spcBef>
                <a:spcPts val="800"/>
              </a:spcBef>
              <a:spcAft>
                <a:spcPts val="800"/>
              </a:spcAft>
              <a:buNone/>
            </a:pPr>
            <a:endParaRPr sz="1400">
              <a:latin typeface="Helvetica Neue"/>
              <a:ea typeface="Helvetica Neue"/>
              <a:cs typeface="Helvetica Neue"/>
              <a:sym typeface="Helvetica Neue"/>
            </a:endParaRPr>
          </a:p>
        </p:txBody>
      </p:sp>
      <p:sp>
        <p:nvSpPr>
          <p:cNvPr id="206" name="Google Shape;206;p27"/>
          <p:cNvSpPr/>
          <p:nvPr/>
        </p:nvSpPr>
        <p:spPr>
          <a:xfrm>
            <a:off x="5948502"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07" name="Google Shape;207;p27"/>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lt1"/>
                </a:solidFill>
                <a:latin typeface="Helvetica Neue"/>
                <a:ea typeface="Helvetica Neue"/>
                <a:cs typeface="Helvetica Neue"/>
                <a:sym typeface="Helvetica Neue"/>
              </a:rPr>
              <a:t>Cleaning and Analysis</a:t>
            </a:r>
            <a:endParaRPr sz="1600">
              <a:solidFill>
                <a:schemeClr val="lt1"/>
              </a:solidFill>
              <a:latin typeface="Helvetica Neue"/>
              <a:ea typeface="Helvetica Neue"/>
              <a:cs typeface="Helvetica Neue"/>
              <a:sym typeface="Helvetica Neue"/>
            </a:endParaRPr>
          </a:p>
        </p:txBody>
      </p:sp>
      <p:sp>
        <p:nvSpPr>
          <p:cNvPr id="208" name="Google Shape;208;p27"/>
          <p:cNvSpPr txBox="1">
            <a:spLocks noGrp="1"/>
          </p:cNvSpPr>
          <p:nvPr>
            <p:ph type="body" idx="4294967295"/>
          </p:nvPr>
        </p:nvSpPr>
        <p:spPr>
          <a:xfrm>
            <a:off x="6254225" y="1912675"/>
            <a:ext cx="2471700" cy="3041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rgbClr val="252525"/>
                </a:solidFill>
                <a:latin typeface="Helvetica Neue"/>
                <a:ea typeface="Helvetica Neue"/>
                <a:cs typeface="Helvetica Neue"/>
                <a:sym typeface="Helvetica Neue"/>
              </a:rPr>
              <a:t>The Python programming language was used to handle the data cleaning processes, and steps were documented in a Python notebook. The distribution of each column was visualised to assist in determining how to handle missing values. The unnecessary column present was also removed.</a:t>
            </a:r>
            <a:endParaRPr sz="1400">
              <a:solidFill>
                <a:srgbClr val="252525"/>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8"/>
          <p:cNvSpPr txBox="1">
            <a:spLocks noGrp="1"/>
          </p:cNvSpPr>
          <p:nvPr>
            <p:ph type="title"/>
          </p:nvPr>
        </p:nvSpPr>
        <p:spPr>
          <a:xfrm>
            <a:off x="311700" y="192850"/>
            <a:ext cx="8520600" cy="607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elvetica Neue"/>
                <a:ea typeface="Helvetica Neue"/>
                <a:cs typeface="Helvetica Neue"/>
                <a:sym typeface="Helvetica Neue"/>
              </a:rPr>
              <a:t>Visualization</a:t>
            </a:r>
            <a:endParaRPr>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
        <p:nvSpPr>
          <p:cNvPr id="214" name="Google Shape;214;p28"/>
          <p:cNvSpPr txBox="1">
            <a:spLocks noGrp="1"/>
          </p:cNvSpPr>
          <p:nvPr>
            <p:ph type="body" idx="4294967295"/>
          </p:nvPr>
        </p:nvSpPr>
        <p:spPr>
          <a:xfrm>
            <a:off x="455700" y="800650"/>
            <a:ext cx="8232600" cy="946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sz="1600" dirty="0">
                <a:solidFill>
                  <a:srgbClr val="252525"/>
                </a:solidFill>
                <a:latin typeface="Helvetica Neue"/>
                <a:ea typeface="Helvetica Neue"/>
                <a:cs typeface="Helvetica Neue"/>
                <a:sym typeface="Helvetica Neue"/>
              </a:rPr>
              <a:t>PowerBI Desktop was used to derive analytical insights, visualization, and to design the dashboard. Visualisations were made according to the research focus </a:t>
            </a:r>
            <a:r>
              <a:rPr lang="en" sz="1600" b="1" dirty="0">
                <a:solidFill>
                  <a:srgbClr val="252525"/>
                </a:solidFill>
                <a:latin typeface="Helvetica Neue"/>
                <a:ea typeface="Helvetica Neue"/>
                <a:cs typeface="Helvetica Neue"/>
                <a:sym typeface="Helvetica Neue"/>
              </a:rPr>
              <a:t>“HOW THE FIFA WOMEN'S WORLD CUP GAME HAS EVOLVED”</a:t>
            </a:r>
            <a:r>
              <a:rPr lang="en" sz="1600" dirty="0">
                <a:solidFill>
                  <a:srgbClr val="252525"/>
                </a:solidFill>
                <a:latin typeface="Helvetica Neue"/>
                <a:ea typeface="Helvetica Neue"/>
                <a:cs typeface="Helvetica Neue"/>
                <a:sym typeface="Helvetica Neue"/>
              </a:rPr>
              <a:t> and insights were derived.</a:t>
            </a:r>
            <a:endParaRPr sz="1600" dirty="0">
              <a:solidFill>
                <a:srgbClr val="252525"/>
              </a:solidFill>
              <a:latin typeface="Helvetica Neue"/>
              <a:ea typeface="Helvetica Neue"/>
              <a:cs typeface="Helvetica Neue"/>
              <a:sym typeface="Helvetica Neue"/>
            </a:endParaRPr>
          </a:p>
        </p:txBody>
      </p:sp>
      <p:pic>
        <p:nvPicPr>
          <p:cNvPr id="215" name="Google Shape;215;p28"/>
          <p:cNvPicPr preferRelativeResize="0"/>
          <p:nvPr/>
        </p:nvPicPr>
        <p:blipFill>
          <a:blip r:embed="rId3">
            <a:alphaModFix/>
          </a:blip>
          <a:stretch>
            <a:fillRect/>
          </a:stretch>
        </p:blipFill>
        <p:spPr>
          <a:xfrm>
            <a:off x="1725813" y="1747450"/>
            <a:ext cx="5692370" cy="32909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9"/>
          <p:cNvSpPr txBox="1">
            <a:spLocks noGrp="1"/>
          </p:cNvSpPr>
          <p:nvPr>
            <p:ph type="title"/>
          </p:nvPr>
        </p:nvSpPr>
        <p:spPr>
          <a:xfrm>
            <a:off x="311700" y="0"/>
            <a:ext cx="4938600" cy="5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latin typeface="Helvetica Neue"/>
                <a:ea typeface="Helvetica Neue"/>
                <a:cs typeface="Helvetica Neue"/>
                <a:sym typeface="Helvetica Neue"/>
              </a:rPr>
              <a:t>Insights and Recommendations</a:t>
            </a:r>
            <a:endParaRPr sz="2600">
              <a:latin typeface="Helvetica Neue"/>
              <a:ea typeface="Helvetica Neue"/>
              <a:cs typeface="Helvetica Neue"/>
              <a:sym typeface="Helvetica Neue"/>
            </a:endParaRPr>
          </a:p>
        </p:txBody>
      </p:sp>
      <p:sp>
        <p:nvSpPr>
          <p:cNvPr id="221" name="Google Shape;221;p29"/>
          <p:cNvSpPr txBox="1">
            <a:spLocks noGrp="1"/>
          </p:cNvSpPr>
          <p:nvPr>
            <p:ph type="body" idx="1"/>
          </p:nvPr>
        </p:nvSpPr>
        <p:spPr>
          <a:xfrm>
            <a:off x="167400" y="546900"/>
            <a:ext cx="4824600" cy="45189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b="1">
                <a:solidFill>
                  <a:srgbClr val="252525"/>
                </a:solidFill>
                <a:latin typeface="Helvetica Neue"/>
                <a:ea typeface="Helvetica Neue"/>
                <a:cs typeface="Helvetica Neue"/>
                <a:sym typeface="Helvetica Neue"/>
              </a:rPr>
              <a:t>Insights</a:t>
            </a:r>
            <a:endParaRPr b="1">
              <a:solidFill>
                <a:srgbClr val="252525"/>
              </a:solidFill>
              <a:latin typeface="Helvetica Neue"/>
              <a:ea typeface="Helvetica Neue"/>
              <a:cs typeface="Helvetica Neue"/>
              <a:sym typeface="Helvetica Neue"/>
            </a:endParaRPr>
          </a:p>
          <a:p>
            <a:pPr marL="457200" lvl="0" indent="-317500" algn="l" rtl="0">
              <a:spcBef>
                <a:spcPts val="160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Participants have increased significantly with 12 squads in 1991 and 24 in 2019.</a:t>
            </a:r>
            <a:endParaRPr>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The increase in goals over the past year shows that attacking talent is improving.</a:t>
            </a:r>
            <a:endParaRPr>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Over the course of the year, 55 of a total of 63 penalty kicks resulted in goals. The 8 goals missed in 2019 may be a result of some teams' declining efforts to improve their strategy.</a:t>
            </a:r>
            <a:endParaRPr>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USA has dominated the game since 1991, leading in possession, goals and assists.</a:t>
            </a:r>
            <a:endParaRPr>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Teams with larger players (20-23) perform better, with the exception of the Netherlands, who reached the final four with a lean squad of 16 in 2019.</a:t>
            </a:r>
            <a:endParaRPr>
              <a:solidFill>
                <a:srgbClr val="252525"/>
              </a:solidFill>
              <a:latin typeface="Helvetica Neue"/>
              <a:ea typeface="Helvetica Neue"/>
              <a:cs typeface="Helvetica Neue"/>
              <a:sym typeface="Helvetica Neue"/>
            </a:endParaRPr>
          </a:p>
          <a:p>
            <a:pPr marL="457200" lvl="0" indent="-317500" algn="l" rtl="0">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Europe has the most representatives, followed by South America, and Australia has the fewest (2 countries).</a:t>
            </a:r>
            <a:endParaRPr>
              <a:solidFill>
                <a:srgbClr val="252525"/>
              </a:solidFill>
              <a:latin typeface="Helvetica Neue"/>
              <a:ea typeface="Helvetica Neue"/>
              <a:cs typeface="Helvetica Neue"/>
              <a:sym typeface="Helvetica Neue"/>
            </a:endParaRPr>
          </a:p>
        </p:txBody>
      </p:sp>
      <p:sp>
        <p:nvSpPr>
          <p:cNvPr id="222" name="Google Shape;222;p29"/>
          <p:cNvSpPr txBox="1"/>
          <p:nvPr/>
        </p:nvSpPr>
        <p:spPr>
          <a:xfrm>
            <a:off x="5250300" y="546900"/>
            <a:ext cx="3701100" cy="427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b="1">
                <a:solidFill>
                  <a:srgbClr val="252525"/>
                </a:solidFill>
                <a:latin typeface="Helvetica Neue"/>
                <a:ea typeface="Helvetica Neue"/>
                <a:cs typeface="Helvetica Neue"/>
                <a:sym typeface="Helvetica Neue"/>
              </a:rPr>
              <a:t>Recommendation</a:t>
            </a:r>
            <a:endParaRPr b="1">
              <a:solidFill>
                <a:srgbClr val="252525"/>
              </a:solidFill>
              <a:latin typeface="Helvetica Neue"/>
              <a:ea typeface="Helvetica Neue"/>
              <a:cs typeface="Helvetica Neue"/>
              <a:sym typeface="Helvetica Neue"/>
            </a:endParaRPr>
          </a:p>
          <a:p>
            <a:pPr marL="457200" lvl="0" indent="-317500" algn="l" rtl="0">
              <a:lnSpc>
                <a:spcPct val="115000"/>
              </a:lnSpc>
              <a:spcBef>
                <a:spcPts val="120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There is a need for the inclusion of more and new countries in the Women World Cup.</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The squads need to improve their attacking strategy by improving their average possession, assists, and penalty skills.</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An increase in the number of players should be considered to enhance the squad's performance.</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The playing strategy of the US should be understudied by other squads to enhance their game. </a:t>
            </a:r>
            <a:endParaRPr>
              <a:solidFill>
                <a:srgbClr val="252525"/>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rgbClr val="252525"/>
              </a:buClr>
              <a:buSzPts val="1400"/>
              <a:buFont typeface="Helvetica Neue"/>
              <a:buChar char="●"/>
            </a:pPr>
            <a:r>
              <a:rPr lang="en">
                <a:solidFill>
                  <a:srgbClr val="252525"/>
                </a:solidFill>
                <a:latin typeface="Helvetica Neue"/>
                <a:ea typeface="Helvetica Neue"/>
                <a:cs typeface="Helvetica Neue"/>
                <a:sym typeface="Helvetica Neue"/>
              </a:rPr>
              <a:t>Experience and age should be taken into account in team selection.</a:t>
            </a:r>
            <a:endParaRPr>
              <a:solidFill>
                <a:srgbClr val="252525"/>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514</Words>
  <Application>Microsoft Office PowerPoint</Application>
  <PresentationFormat>On-screen Show (16:9)</PresentationFormat>
  <Paragraphs>58</Paragraphs>
  <Slides>5</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vt:i4>
      </vt:variant>
    </vt:vector>
  </HeadingPairs>
  <TitlesOfParts>
    <vt:vector size="13" baseType="lpstr">
      <vt:lpstr>Montserrat</vt:lpstr>
      <vt:lpstr>Arial</vt:lpstr>
      <vt:lpstr>Calibri</vt:lpstr>
      <vt:lpstr>Roboto</vt:lpstr>
      <vt:lpstr>Barlow Semi Condensed</vt:lpstr>
      <vt:lpstr>Helvetica Neue</vt:lpstr>
      <vt:lpstr>Geometric</vt:lpstr>
      <vt:lpstr>Office Theme</vt:lpstr>
      <vt:lpstr>PowerPoint Presentation</vt:lpstr>
      <vt:lpstr>Introduction</vt:lpstr>
      <vt:lpstr>Dataset Exploration and Cleaning </vt:lpstr>
      <vt:lpstr>Visualization </vt:lpstr>
      <vt:lpstr>Insights and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Nwajiunor Edgar</cp:lastModifiedBy>
  <cp:revision>1</cp:revision>
  <dcterms:modified xsi:type="dcterms:W3CDTF">2023-03-24T19:25:21Z</dcterms:modified>
</cp:coreProperties>
</file>